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8"/>
  </p:notesMasterIdLst>
  <p:sldIdLst>
    <p:sldId id="280" r:id="rId5"/>
    <p:sldId id="282" r:id="rId6"/>
    <p:sldId id="283" r:id="rId7"/>
    <p:sldId id="310" r:id="rId8"/>
    <p:sldId id="285" r:id="rId9"/>
    <p:sldId id="284" r:id="rId10"/>
    <p:sldId id="315" r:id="rId11"/>
    <p:sldId id="286" r:id="rId12"/>
    <p:sldId id="287" r:id="rId13"/>
    <p:sldId id="288" r:id="rId14"/>
    <p:sldId id="318" r:id="rId15"/>
    <p:sldId id="319" r:id="rId16"/>
    <p:sldId id="320" r:id="rId17"/>
    <p:sldId id="321" r:id="rId18"/>
    <p:sldId id="322" r:id="rId19"/>
    <p:sldId id="336" r:id="rId20"/>
    <p:sldId id="323" r:id="rId21"/>
    <p:sldId id="325" r:id="rId22"/>
    <p:sldId id="324" r:id="rId23"/>
    <p:sldId id="337" r:id="rId24"/>
    <p:sldId id="326" r:id="rId25"/>
    <p:sldId id="327" r:id="rId26"/>
    <p:sldId id="328" r:id="rId27"/>
    <p:sldId id="329" r:id="rId28"/>
    <p:sldId id="330" r:id="rId29"/>
    <p:sldId id="338" r:id="rId30"/>
    <p:sldId id="331" r:id="rId31"/>
    <p:sldId id="332" r:id="rId32"/>
    <p:sldId id="339" r:id="rId33"/>
    <p:sldId id="293" r:id="rId34"/>
    <p:sldId id="294" r:id="rId35"/>
    <p:sldId id="333" r:id="rId36"/>
    <p:sldId id="295" r:id="rId37"/>
    <p:sldId id="296" r:id="rId38"/>
    <p:sldId id="298" r:id="rId39"/>
    <p:sldId id="299" r:id="rId40"/>
    <p:sldId id="334" r:id="rId41"/>
    <p:sldId id="342" r:id="rId42"/>
    <p:sldId id="317" r:id="rId43"/>
    <p:sldId id="312" r:id="rId44"/>
    <p:sldId id="343" r:id="rId45"/>
    <p:sldId id="314" r:id="rId46"/>
    <p:sldId id="344" r:id="rId47"/>
    <p:sldId id="335" r:id="rId48"/>
    <p:sldId id="341" r:id="rId49"/>
    <p:sldId id="302" r:id="rId50"/>
    <p:sldId id="303" r:id="rId51"/>
    <p:sldId id="304" r:id="rId52"/>
    <p:sldId id="305" r:id="rId53"/>
    <p:sldId id="345" r:id="rId54"/>
    <p:sldId id="307" r:id="rId55"/>
    <p:sldId id="308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13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B0BB7-E15D-4364-AD3F-613704C0CD2C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A900-BD99-4358-B0D4-802249C05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Inconsolata SemiBold" panose="020B0604020202020204" pitchFamily="2" charset="0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Inconsolata SemiBold" panose="020B0604020202020204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06000">
              <a:buSzPct val="100000"/>
              <a:buFont typeface="Courier New" panose="02070309020205020404" pitchFamily="49" charset="0"/>
              <a:buChar char="o"/>
              <a:defRPr/>
            </a:lvl1pPr>
            <a:lvl2pPr marL="720000" indent="-270000">
              <a:buSzPct val="100000"/>
              <a:buFont typeface="Courier New" panose="02070309020205020404" pitchFamily="49" charset="0"/>
              <a:buChar char="o"/>
              <a:defRPr/>
            </a:lvl2pPr>
            <a:lvl3pPr marL="1026000" indent="-216000">
              <a:buSzPct val="100000"/>
              <a:buFont typeface="Courier New" panose="02070309020205020404" pitchFamily="49" charset="0"/>
              <a:buChar char="o"/>
              <a:defRPr/>
            </a:lvl3pPr>
            <a:lvl4pPr marL="1386000" indent="-216000">
              <a:buSzPct val="100000"/>
              <a:buFont typeface="Courier New" panose="02070309020205020404" pitchFamily="49" charset="0"/>
              <a:buChar char="o"/>
              <a:defRPr/>
            </a:lvl4pPr>
            <a:lvl5pPr marL="1674000" indent="-216000">
              <a:buSzPct val="100000"/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6"/>
          </a:xfrm>
        </p:spPr>
        <p:txBody>
          <a:bodyPr/>
          <a:lstStyle/>
          <a:p>
            <a:r>
              <a:rPr lang="en-US" dirty="0"/>
              <a:t>Pg.</a:t>
            </a:r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C76F9-46B7-FF0A-B2F6-49AC3A4A9270}"/>
              </a:ext>
            </a:extLst>
          </p:cNvPr>
          <p:cNvSpPr/>
          <p:nvPr userDrawn="1"/>
        </p:nvSpPr>
        <p:spPr>
          <a:xfrm>
            <a:off x="913795" y="6000749"/>
            <a:ext cx="10364410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>
            <a:lvl1pPr>
              <a:buSzPct val="100000"/>
              <a:defRPr/>
            </a:lvl1pPr>
            <a:lvl2pPr>
              <a:buSzPct val="100000"/>
              <a:defRPr/>
            </a:lvl2pPr>
            <a:lvl3pPr>
              <a:buSzPct val="100000"/>
              <a:defRPr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GLORY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Inconsolata SemiBold" panose="020B0604020202020204" pitchFamily="2" charset="0"/>
              </a:defRPr>
            </a:lvl1pPr>
          </a:lstStyle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Inconsolata SemiBold" panose="020B0604020202020204" pitchFamily="2" charset="0"/>
              </a:defRPr>
            </a:lvl1pPr>
          </a:lstStyle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Inconsolata SemiBold" panose="020B0604020202020204" pitchFamily="2" charset="0"/>
              </a:defRPr>
            </a:lvl1pPr>
          </a:lstStyle>
          <a:p>
            <a:r>
              <a:rPr lang="en-US" dirty="0"/>
              <a:t>Pg.</a:t>
            </a:r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Bold" pitchFamily="1" charset="0"/>
          <a:ea typeface="Inconsolata Bold" pitchFamily="1" charset="0"/>
          <a:cs typeface="Inconsolata Bold" pitchFamily="1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SemiBold" panose="020B0604020202020204" pitchFamily="2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SemiBold" panose="020B0604020202020204" pitchFamily="2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SemiBold" panose="020B0604020202020204" pitchFamily="2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SemiBold" panose="020B0604020202020204" pitchFamily="2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Inconsolata SemiBold" panose="020B0604020202020204" pitchFamily="2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lory-dash-app.herokuapp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consolata SemiBold" panose="020B0604020202020204" pitchFamily="2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Inconsolata Bold" panose="020B0604020202020204" pitchFamily="2" charset="0"/>
                <a:ea typeface="Inconsolata Bold" panose="020B0604020202020204" pitchFamily="2" charset="0"/>
              </a:rPr>
              <a:t>TCR 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Isaac Lee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85E-307D-1695-E6B7-996D176B2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Visualisations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A36E6-0EBA-C234-F276-3CDA7D57F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 we spot any obvious trends?</a:t>
            </a:r>
          </a:p>
        </p:txBody>
      </p:sp>
    </p:spTree>
    <p:extLst>
      <p:ext uri="{BB962C8B-B14F-4D97-AF65-F5344CB8AC3E}">
        <p14:creationId xmlns:p14="http://schemas.microsoft.com/office/powerpoint/2010/main" val="346169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85E-307D-1695-E6B7-996D176B2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" y="2971800"/>
            <a:ext cx="11287125" cy="914400"/>
          </a:xfrm>
        </p:spPr>
        <p:txBody>
          <a:bodyPr/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All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7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C6F69F4-0D10-7FBF-A4FD-E0BBD691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4" y="0"/>
            <a:ext cx="11782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DBB55307-DE5A-7744-3EBF-7A2C457F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60"/>
            <a:ext cx="12192000" cy="64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7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853895-92DF-DEB4-AE4E-2C65485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04"/>
            <a:ext cx="12192000" cy="67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FDCCD17-A81A-2382-5040-507684A2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3" y="0"/>
            <a:ext cx="11989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2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3125969"/>
            <a:ext cx="10353762" cy="606062"/>
          </a:xfrm>
        </p:spPr>
        <p:txBody>
          <a:bodyPr/>
          <a:lstStyle/>
          <a:p>
            <a:r>
              <a:rPr lang="en-US" dirty="0"/>
              <a:t>No obvious link between usage and when a service request occurs.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2DA6-9C65-B189-FCD5-7A5EB577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EC2-EFB6-8A9D-8773-04687089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FB27-B360-14F6-96E8-2C3609C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3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85E-307D-1695-E6B7-996D176B2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71800"/>
            <a:ext cx="121920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Requests Vs. Totals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4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AE3639D-3BCA-F1AF-993D-6771CD38E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6" t="8186" b="13045"/>
          <a:stretch/>
        </p:blipFill>
        <p:spPr>
          <a:xfrm>
            <a:off x="2251583" y="26470"/>
            <a:ext cx="7688833" cy="68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7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F1A58F6-1A5B-7757-1B4B-226F3649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67"/>
          <a:stretch/>
        </p:blipFill>
        <p:spPr>
          <a:xfrm>
            <a:off x="-29109" y="211666"/>
            <a:ext cx="12250218" cy="64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6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DFD6-4B3C-520B-1EAE-46D7F84A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 Bold" pitchFamily="1" charset="0"/>
                <a:ea typeface="Inconsolata Bold" pitchFamily="1" charset="0"/>
              </a:rPr>
              <a:t>Introduction :: </a:t>
            </a:r>
            <a:r>
              <a:rPr lang="en-US" dirty="0">
                <a:solidFill>
                  <a:schemeClr val="accent1"/>
                </a:solidFill>
                <a:latin typeface="Inconsolata Bold" pitchFamily="1" charset="0"/>
                <a:ea typeface="Inconsolata Bold" pitchFamily="1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8C02-6072-C3A2-1C6B-A55654DD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7656464" cy="264359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 Hi, my name is Isaac!</a:t>
            </a:r>
          </a:p>
          <a:p>
            <a:r>
              <a:rPr lang="en-US" sz="3200" dirty="0"/>
              <a:t> I’m a </a:t>
            </a:r>
            <a:r>
              <a:rPr lang="en-US" sz="3200" dirty="0" err="1"/>
              <a:t>maths</a:t>
            </a:r>
            <a:r>
              <a:rPr lang="en-US" sz="3200" dirty="0"/>
              <a:t> undergrad at Imperial College London.</a:t>
            </a:r>
          </a:p>
          <a:p>
            <a:r>
              <a:rPr lang="en-US" sz="3200" dirty="0"/>
              <a:t> I have a keen interest in Data Science, ML and programming.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37B5-0C09-B88F-2F81-49B8EEA8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0B541-20D9-644C-6171-3C64D3A9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5CED-EC26-4CD3-C98C-4FBC4BDD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</a:t>
            </a:r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 descr="A person with his eyes closed&#10;&#10;Description automatically generated with low confidence">
            <a:extLst>
              <a:ext uri="{FF2B5EF4-FFF2-40B4-BE49-F238E27FC236}">
                <a16:creationId xmlns:a16="http://schemas.microsoft.com/office/drawing/2014/main" id="{38E6D451-E077-EEF0-80F6-25531FD9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677" y="1972124"/>
            <a:ext cx="2386106" cy="32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4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581274"/>
            <a:ext cx="10353762" cy="3175091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Note: Site number = 0 when site data is missing.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Different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colours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 represent different sites/locations.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Location doesn’t seem to have any effect.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Weak positive trend shows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weak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 SemiBold" pitchFamily="1" charset="0"/>
                <a:ea typeface="Inconsolata SemiBold" pitchFamily="1" charset="0"/>
              </a:rPr>
              <a:t> correlation between usage and number of services.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2DA6-9C65-B189-FCD5-7A5EB577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EC2-EFB6-8A9D-8773-04687089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FB27-B360-14F6-96E8-2C3609C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5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85E-307D-1695-E6B7-996D176B2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71800"/>
            <a:ext cx="121920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Sum Between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8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98FCA63-BD6A-EE78-64C7-A652F2C6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7A0624-B824-9E9D-1362-97743DC49E1C}"/>
              </a:ext>
            </a:extLst>
          </p:cNvPr>
          <p:cNvSpPr txBox="1"/>
          <p:nvPr/>
        </p:nvSpPr>
        <p:spPr>
          <a:xfrm>
            <a:off x="4023360" y="6107668"/>
            <a:ext cx="606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Condensed SemiBold" panose="020B0604020202020204" pitchFamily="2" charset="0"/>
                <a:ea typeface="Inconsolata Condensed SemiBold" panose="020B0604020202020204" pitchFamily="2" charset="0"/>
              </a:rPr>
              <a:t>(We would expect this to be decreasing with age)</a:t>
            </a:r>
          </a:p>
        </p:txBody>
      </p:sp>
    </p:spTree>
    <p:extLst>
      <p:ext uri="{BB962C8B-B14F-4D97-AF65-F5344CB8AC3E}">
        <p14:creationId xmlns:p14="http://schemas.microsoft.com/office/powerpoint/2010/main" val="50713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CFBDB9C-3D2C-9319-400B-187F17EB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CC4273A9-35AF-4BF1-94C0-A87A86F5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2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CB20C4D-7AE2-8562-6EAD-6F45B7B6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581275"/>
            <a:ext cx="10353762" cy="300962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ith</a:t>
            </a:r>
            <a:r>
              <a:rPr lang="en-US" dirty="0"/>
              <a:t> bar represents the sum of the feature between services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i</a:t>
            </a:r>
            <a:r>
              <a:rPr lang="en-US" dirty="0"/>
              <a:t> + 1.</a:t>
            </a:r>
          </a:p>
          <a:p>
            <a:r>
              <a:rPr lang="en-US" dirty="0"/>
              <a:t>If more usage means increased chance of a service, we would expect this to show a downtrend with age.</a:t>
            </a:r>
          </a:p>
          <a:p>
            <a:r>
              <a:rPr lang="en-US" dirty="0"/>
              <a:t>Clearly not the case. More evidence that more usage does not necessarily mean increased chance of a service.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2DA6-9C65-B189-FCD5-7A5EB577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EC2-EFB6-8A9D-8773-04687089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FB27-B360-14F6-96E8-2C3609C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74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85E-307D-1695-E6B7-996D176B2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71800"/>
            <a:ext cx="12192000" cy="914400"/>
          </a:xfrm>
        </p:spPr>
        <p:txBody>
          <a:bodyPr>
            <a:normAutofit/>
          </a:bodyPr>
          <a:lstStyle/>
          <a:p>
            <a:r>
              <a:rPr lang="en-US" dirty="0"/>
              <a:t>Visualizations :: </a:t>
            </a:r>
            <a:r>
              <a:rPr lang="en-US" dirty="0">
                <a:solidFill>
                  <a:schemeClr val="accent1"/>
                </a:solidFill>
              </a:rPr>
              <a:t>Moving Averages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BBF5ED30-0EE4-051C-3B5B-D88F8411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3" t="3728" r="47491"/>
          <a:stretch/>
        </p:blipFill>
        <p:spPr>
          <a:xfrm>
            <a:off x="37280" y="476250"/>
            <a:ext cx="1215472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51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Visualisations</a:t>
            </a:r>
            <a:r>
              <a:rPr lang="en-US" dirty="0"/>
              <a:t> :: </a:t>
            </a:r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581275"/>
            <a:ext cx="10353762" cy="28615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Moving averages “smooth” out the data and remove some of the more erratic values.</a:t>
            </a:r>
          </a:p>
          <a:p>
            <a:r>
              <a:rPr lang="en-US" dirty="0"/>
              <a:t>Useful for spotting overall trends.</a:t>
            </a:r>
          </a:p>
          <a:p>
            <a:r>
              <a:rPr lang="en-US" dirty="0"/>
              <a:t>Vertical lines represent a service, </a:t>
            </a:r>
            <a:r>
              <a:rPr lang="en-US" dirty="0" err="1"/>
              <a:t>colour</a:t>
            </a:r>
            <a:r>
              <a:rPr lang="en-US" dirty="0"/>
              <a:t> coded by error cause.</a:t>
            </a:r>
          </a:p>
          <a:p>
            <a:r>
              <a:rPr lang="en-US" dirty="0"/>
              <a:t>Light blue line represents daily values.</a:t>
            </a:r>
          </a:p>
          <a:p>
            <a:r>
              <a:rPr lang="en-US" dirty="0"/>
              <a:t>Dark blue line represents 30 day moving average.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2DA6-9C65-B189-FCD5-7A5EB577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EC2-EFB6-8A9D-8773-04687089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FB27-B360-14F6-96E8-2C3609C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6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029-FE8A-F547-6CA9-EA9E491A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 Bold" pitchFamily="1" charset="0"/>
                <a:ea typeface="Inconsolata Bold" pitchFamily="1" charset="0"/>
              </a:rPr>
              <a:t>Introduction :: </a:t>
            </a:r>
            <a:r>
              <a:rPr lang="en-US" dirty="0">
                <a:solidFill>
                  <a:schemeClr val="accent1"/>
                </a:solidFill>
                <a:latin typeface="Inconsolata Bold" pitchFamily="1" charset="0"/>
                <a:ea typeface="Inconsolata Bold" pitchFamily="1" charset="0"/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32244-BE35-5252-72D4-1A052269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Exploration</a:t>
            </a:r>
          </a:p>
          <a:p>
            <a:r>
              <a:rPr lang="en-US" sz="3200" dirty="0"/>
              <a:t> Predicting when service requests will occur</a:t>
            </a:r>
          </a:p>
          <a:p>
            <a:r>
              <a:rPr lang="en-US" sz="3200" dirty="0"/>
              <a:t> Preventative Maintenance recommendations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E6F3BA-DAEE-3446-3081-09605AC7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8E30ED-5A5A-4BAD-43C7-D8262838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FB9A6-F1B6-40D8-52A3-6CBCB73E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1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83F9-AC1C-D008-ABF7-6655A395F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(M)oving (A)verages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68456-C482-4B97-456F-1C7E6E58D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Does a feature breaking above/below its moving average give us an indication of when a service request will occur?</a:t>
            </a:r>
          </a:p>
        </p:txBody>
      </p:sp>
    </p:spTree>
    <p:extLst>
      <p:ext uri="{BB962C8B-B14F-4D97-AF65-F5344CB8AC3E}">
        <p14:creationId xmlns:p14="http://schemas.microsoft.com/office/powerpoint/2010/main" val="295885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 :: </a:t>
            </a:r>
            <a:r>
              <a:rPr lang="en-US" dirty="0">
                <a:solidFill>
                  <a:schemeClr val="accent1"/>
                </a:solidFill>
              </a:rPr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581275"/>
            <a:ext cx="10353762" cy="1695450"/>
          </a:xfrm>
        </p:spPr>
        <p:txBody>
          <a:bodyPr/>
          <a:lstStyle/>
          <a:p>
            <a:r>
              <a:rPr lang="en-US" dirty="0"/>
              <a:t>Perhaps certain features breaking their moving averages is a good indicator that a service will soon be requested?</a:t>
            </a:r>
          </a:p>
          <a:p>
            <a:r>
              <a:rPr lang="en-US" dirty="0"/>
              <a:t>Interactive dashboard link: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https://glory-dash-app.herokuapp.com/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F2DA6-9C65-B189-FCD5-7A5EB577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EC2-EFB6-8A9D-8773-04687089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FB27-B360-14F6-96E8-2C3609C7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20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EAA1FA-DD47-815F-29EE-6665BAAB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4"/>
            <a:ext cx="12159850" cy="64865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43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 :: </a:t>
            </a: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6E308-87E2-2A25-56D5-960D8500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9980D-18CA-C1C8-23C2-66348BCE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B766-E22B-776F-7EC7-04919EAB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977172-3040-BA95-5AB4-7D4068CA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866900"/>
            <a:ext cx="10233932" cy="10382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C59179-9684-6142-D536-9A2B611A8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2" y="3167062"/>
            <a:ext cx="10222523" cy="103822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F273E8-7503-4055-26DD-32A6DCB7FDAD}"/>
              </a:ext>
            </a:extLst>
          </p:cNvPr>
          <p:cNvSpPr txBox="1">
            <a:spLocks/>
          </p:cNvSpPr>
          <p:nvPr/>
        </p:nvSpPr>
        <p:spPr>
          <a:xfrm>
            <a:off x="913795" y="4391025"/>
            <a:ext cx="10353762" cy="1400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We would expect these percentages to be much higher if an increase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usage is linked with increased chance of a service.</a:t>
            </a:r>
          </a:p>
          <a:p>
            <a:r>
              <a:rPr lang="en-US" dirty="0">
                <a:solidFill>
                  <a:schemeClr val="tx1"/>
                </a:solidFill>
              </a:rPr>
              <a:t>Same story for other features.</a:t>
            </a:r>
          </a:p>
          <a:p>
            <a:r>
              <a:rPr lang="en-US" dirty="0">
                <a:solidFill>
                  <a:schemeClr val="tx1"/>
                </a:solidFill>
              </a:rPr>
              <a:t>Perhaps not so useful...</a:t>
            </a:r>
          </a:p>
        </p:txBody>
      </p:sp>
    </p:spTree>
    <p:extLst>
      <p:ext uri="{BB962C8B-B14F-4D97-AF65-F5344CB8AC3E}">
        <p14:creationId xmlns:p14="http://schemas.microsoft.com/office/powerpoint/2010/main" val="182360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EE43-1881-CB33-A5A9-F311A3206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(M)achine (L)earning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BC9DB-341E-B44D-CD15-A8FCFBFE1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 we use machine learning techniques to build a model that will predict when a service request will occur?</a:t>
            </a:r>
          </a:p>
        </p:txBody>
      </p:sp>
    </p:spTree>
    <p:extLst>
      <p:ext uri="{BB962C8B-B14F-4D97-AF65-F5344CB8AC3E}">
        <p14:creationId xmlns:p14="http://schemas.microsoft.com/office/powerpoint/2010/main" val="16346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When we fit our model to data for which we know the outcome.</a:t>
            </a:r>
          </a:p>
          <a:p>
            <a:r>
              <a:rPr lang="en-US" dirty="0"/>
              <a:t>What are we predicting?</a:t>
            </a:r>
          </a:p>
          <a:p>
            <a:pPr lvl="1"/>
            <a:r>
              <a:rPr lang="en-US" dirty="0"/>
              <a:t>y = 1 if at least one service request occurs in the next n days.</a:t>
            </a:r>
          </a:p>
          <a:p>
            <a:pPr lvl="1"/>
            <a:r>
              <a:rPr lang="en-US" dirty="0"/>
              <a:t>y = 0 if no services requested in the next n days.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A7E6-547B-F5CA-1E95-8244A3C4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BB89-F238-305B-18D6-BCAE4A9A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DEC3C-E7CB-CCB8-690D-EAA0E48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59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66899"/>
            <a:ext cx="4628632" cy="3885895"/>
          </a:xfrm>
        </p:spPr>
        <p:txBody>
          <a:bodyPr/>
          <a:lstStyle/>
          <a:p>
            <a:r>
              <a:rPr lang="en-US" dirty="0"/>
              <a:t>Makes a sorting method based on training data.</a:t>
            </a:r>
          </a:p>
          <a:p>
            <a:r>
              <a:rPr lang="en-US" dirty="0"/>
              <a:t>Good at finding hard to spot patterns in data.</a:t>
            </a:r>
          </a:p>
          <a:p>
            <a:r>
              <a:rPr lang="en-US" dirty="0"/>
              <a:t>XGBoost + Random Forest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DFF6-9855-901F-056F-6196BFEC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5A54-1AB5-53C8-DF49-1A0F1BC8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E522-D2C1-8E5F-2B4D-E48D66B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177B52-44F3-0FC3-0E91-128D37D07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92" y="1866900"/>
            <a:ext cx="5541964" cy="38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37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249823-476B-E871-E45F-B1D879C8E9FF}"/>
              </a:ext>
            </a:extLst>
          </p:cNvPr>
          <p:cNvSpPr/>
          <p:nvPr/>
        </p:nvSpPr>
        <p:spPr>
          <a:xfrm>
            <a:off x="913795" y="1714500"/>
            <a:ext cx="10364410" cy="3905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 err="1">
                <a:solidFill>
                  <a:schemeClr val="accent1"/>
                </a:solidFill>
              </a:rPr>
              <a:t>XGBoost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DFF6-9855-901F-056F-6196BFEC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5A54-1AB5-53C8-DF49-1A0F1BC8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E522-D2C1-8E5F-2B4D-E48D66B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0F009-B665-0CCA-A530-008D2CC6FD8F}"/>
              </a:ext>
            </a:extLst>
          </p:cNvPr>
          <p:cNvSpPr txBox="1"/>
          <p:nvPr/>
        </p:nvSpPr>
        <p:spPr>
          <a:xfrm>
            <a:off x="982813" y="5153025"/>
            <a:ext cx="1028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Inconsolata SemiBold" pitchFamily="1" charset="0"/>
                <a:ea typeface="Inconsolata SemiBold" pitchFamily="1" charset="0"/>
              </a:rPr>
              <a:t>Note: Random forest results very similar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11AE86-6DA9-F44D-C310-39CEE462A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13" y="2247899"/>
            <a:ext cx="3262312" cy="2524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A5D822-FCA6-8AA1-D89F-C752DB7A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3" y="2247899"/>
            <a:ext cx="3262311" cy="2524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3FCC8F-EC31-7589-C477-AB82F043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59" y="2247899"/>
            <a:ext cx="3262311" cy="2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6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 err="1">
                <a:solidFill>
                  <a:schemeClr val="accent1"/>
                </a:solidFill>
              </a:rPr>
              <a:t>XGBoost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“confusion matrix” displays the results of the model making predictions on the test data.</a:t>
            </a:r>
          </a:p>
          <a:p>
            <a:r>
              <a:rPr lang="en-US" dirty="0"/>
              <a:t>Although accuracy of models is high, because data is highly imbalanced this is not a useful metric, since we could just guess all 0s and get a high accuracy.</a:t>
            </a:r>
          </a:p>
          <a:p>
            <a:r>
              <a:rPr lang="en-US" dirty="0"/>
              <a:t>The actual number of 1s we correctly predict as 1 is very low, showing very poor performance.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A7E6-547B-F5CA-1E95-8244A3C4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BB89-F238-305B-18D6-BCAE4A9A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DEC3C-E7CB-CCB8-690D-EAA0E48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60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07D9-CC00-600A-956F-3189BC767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618" y="8478"/>
            <a:ext cx="9440034" cy="886872"/>
          </a:xfrm>
        </p:spPr>
        <p:txBody>
          <a:bodyPr/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FirstRegressions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B543-239F-F67F-9BD4-18A497CC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6" y="1047750"/>
            <a:ext cx="5203589" cy="2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D6240-B36A-07BA-3319-8484C02C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28" y="4171949"/>
            <a:ext cx="5904296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16324-D052-8D5D-B9C2-10E7FBFAD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6" y="4033836"/>
            <a:ext cx="3114675" cy="21717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497FB95-D80B-730E-6EDB-3FD2E1CEEAA4}"/>
              </a:ext>
            </a:extLst>
          </p:cNvPr>
          <p:cNvSpPr/>
          <p:nvPr/>
        </p:nvSpPr>
        <p:spPr>
          <a:xfrm>
            <a:off x="4248057" y="4905375"/>
            <a:ext cx="10191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4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F029-FE8A-F547-6CA9-EA9E491A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consolata Bold" pitchFamily="1" charset="0"/>
                <a:ea typeface="Inconsolata Bold" pitchFamily="1" charset="0"/>
              </a:rPr>
              <a:t>Introduction :: </a:t>
            </a:r>
            <a:r>
              <a:rPr lang="en-US" dirty="0">
                <a:solidFill>
                  <a:schemeClr val="accent1"/>
                </a:solidFill>
                <a:latin typeface="Inconsolata Bold" pitchFamily="1" charset="0"/>
                <a:ea typeface="Inconsolata Bold" pitchFamily="1" charset="0"/>
              </a:rPr>
              <a:t>Steps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32244-BE35-5252-72D4-1A052269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Data extraction and cleaning</a:t>
            </a:r>
          </a:p>
          <a:p>
            <a:r>
              <a:rPr lang="en-US" sz="3200" dirty="0"/>
              <a:t> Initial exploration</a:t>
            </a:r>
          </a:p>
          <a:p>
            <a:r>
              <a:rPr lang="en-US" sz="3200" dirty="0"/>
              <a:t> Model fitting</a:t>
            </a:r>
          </a:p>
          <a:p>
            <a:r>
              <a:rPr lang="en-US" sz="3200" dirty="0"/>
              <a:t> Preventative Maintenance Recommendations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E6F3BA-DAEE-3446-3081-09605AC7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8E30ED-5A5A-4BAD-43C7-D8262838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FB9A6-F1B6-40D8-52A3-6CBCB73E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249823-476B-E871-E45F-B1D879C8E9FF}"/>
              </a:ext>
            </a:extLst>
          </p:cNvPr>
          <p:cNvSpPr/>
          <p:nvPr/>
        </p:nvSpPr>
        <p:spPr>
          <a:xfrm>
            <a:off x="913795" y="1714500"/>
            <a:ext cx="10364410" cy="3905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Results with FirstRegressions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EED834-FFDB-48CA-27F4-9420BBB4E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13" y="2509837"/>
            <a:ext cx="3175762" cy="22717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DFF6-9855-901F-056F-6196BFEC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5A54-1AB5-53C8-DF49-1A0F1BC8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E522-D2C1-8E5F-2B4D-E48D66B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569D37-EF70-6521-7885-A075C72E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67" y="2500485"/>
            <a:ext cx="3282045" cy="234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3547A9-48DD-A291-E527-9C6D013CF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736" y="2493255"/>
            <a:ext cx="3282045" cy="2347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742207-776D-CE7B-D607-5C8E6A4BA7C8}"/>
              </a:ext>
            </a:extLst>
          </p:cNvPr>
          <p:cNvSpPr txBox="1"/>
          <p:nvPr/>
        </p:nvSpPr>
        <p:spPr>
          <a:xfrm>
            <a:off x="1514475" y="2019300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DF82B-E0A9-25F6-4EE3-33FD845EB9F6}"/>
              </a:ext>
            </a:extLst>
          </p:cNvPr>
          <p:cNvSpPr txBox="1"/>
          <p:nvPr/>
        </p:nvSpPr>
        <p:spPr>
          <a:xfrm>
            <a:off x="4655248" y="2044184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8F439-89FF-33D0-43EC-9B07AEF893BA}"/>
              </a:ext>
            </a:extLst>
          </p:cNvPr>
          <p:cNvSpPr txBox="1"/>
          <p:nvPr/>
        </p:nvSpPr>
        <p:spPr>
          <a:xfrm>
            <a:off x="8172452" y="2063233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30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FFE18-80B3-3570-59BE-716C248B0F05}"/>
              </a:ext>
            </a:extLst>
          </p:cNvPr>
          <p:cNvSpPr txBox="1"/>
          <p:nvPr/>
        </p:nvSpPr>
        <p:spPr>
          <a:xfrm>
            <a:off x="982813" y="5153025"/>
            <a:ext cx="1028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Inconsolata SemiBold" pitchFamily="1" charset="0"/>
                <a:ea typeface="Inconsolata SemiBold" pitchFamily="1" charset="0"/>
              </a:rPr>
              <a:t>Note: Random forest results very similar</a:t>
            </a:r>
          </a:p>
        </p:txBody>
      </p:sp>
    </p:spTree>
    <p:extLst>
      <p:ext uri="{BB962C8B-B14F-4D97-AF65-F5344CB8AC3E}">
        <p14:creationId xmlns:p14="http://schemas.microsoft.com/office/powerpoint/2010/main" val="183654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Results with </a:t>
            </a:r>
            <a:r>
              <a:rPr lang="en-US" dirty="0" err="1">
                <a:solidFill>
                  <a:schemeClr val="accent1"/>
                </a:solidFill>
              </a:rPr>
              <a:t>FirstRegressions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891519"/>
            <a:ext cx="10353762" cy="884464"/>
          </a:xfrm>
        </p:spPr>
        <p:txBody>
          <a:bodyPr/>
          <a:lstStyle/>
          <a:p>
            <a:r>
              <a:rPr lang="en-US" dirty="0"/>
              <a:t>Equally bad performance.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A7E6-547B-F5CA-1E95-8244A3C4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BB89-F238-305B-18D6-BCAE4A9A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DEC3C-E7CB-CCB8-690D-EAA0E48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9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5401"/>
            <a:ext cx="12192000" cy="819150"/>
          </a:xfrm>
        </p:spPr>
        <p:txBody>
          <a:bodyPr>
            <a:normAutofit/>
          </a:bodyPr>
          <a:lstStyle/>
          <a:p>
            <a:r>
              <a:rPr lang="en-US" sz="4400" dirty="0"/>
              <a:t>ML :: </a:t>
            </a:r>
            <a:r>
              <a:rPr lang="en-US" sz="4400" dirty="0">
                <a:solidFill>
                  <a:schemeClr val="accent1"/>
                </a:solidFill>
              </a:rPr>
              <a:t>“Predictable” Services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C25430-F2C6-7CC6-E231-02725F8843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85975" y="1309528"/>
            <a:ext cx="3800475" cy="48561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8EBBB-161F-A744-3045-35C8A461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11" y="1310231"/>
            <a:ext cx="1943867" cy="48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3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sz="4800" dirty="0">
                <a:solidFill>
                  <a:schemeClr val="accent1"/>
                </a:solidFill>
              </a:rPr>
              <a:t>“Predictable”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slide shows cause codes with their descriptions, as well as the value counts of each cause code.</a:t>
            </a:r>
          </a:p>
          <a:p>
            <a:r>
              <a:rPr lang="en-US" dirty="0"/>
              <a:t>Clearly DEF PART, or defective parts and DUST are the most common cause codes.</a:t>
            </a:r>
          </a:p>
          <a:p>
            <a:r>
              <a:rPr lang="en-US" dirty="0"/>
              <a:t>These are also probably the only predictable errors. </a:t>
            </a:r>
            <a:r>
              <a:rPr lang="en-US" dirty="0" err="1"/>
              <a:t>I.e</a:t>
            </a:r>
            <a:r>
              <a:rPr lang="en-US" dirty="0"/>
              <a:t> other causes like “Vandalism” are not predictable.</a:t>
            </a:r>
          </a:p>
          <a:p>
            <a:r>
              <a:rPr lang="en-US" dirty="0"/>
              <a:t>We remove all non-predictable cause codes from the data and re-train our models...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A7E6-547B-F5CA-1E95-8244A3C4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BB89-F238-305B-18D6-BCAE4A9A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DEC3C-E7CB-CCB8-690D-EAA0E48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85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249823-476B-E871-E45F-B1D879C8E9FF}"/>
              </a:ext>
            </a:extLst>
          </p:cNvPr>
          <p:cNvSpPr/>
          <p:nvPr/>
        </p:nvSpPr>
        <p:spPr>
          <a:xfrm>
            <a:off x="913795" y="1714500"/>
            <a:ext cx="10364410" cy="3905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372623"/>
            <a:ext cx="12115800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Results with “Predictable”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DFF6-9855-901F-056F-6196BFEC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5A54-1AB5-53C8-DF49-1A0F1BC8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E522-D2C1-8E5F-2B4D-E48D66B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42207-776D-CE7B-D607-5C8E6A4BA7C8}"/>
              </a:ext>
            </a:extLst>
          </p:cNvPr>
          <p:cNvSpPr txBox="1"/>
          <p:nvPr/>
        </p:nvSpPr>
        <p:spPr>
          <a:xfrm>
            <a:off x="1514475" y="2019300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DF82B-E0A9-25F6-4EE3-33FD845EB9F6}"/>
              </a:ext>
            </a:extLst>
          </p:cNvPr>
          <p:cNvSpPr txBox="1"/>
          <p:nvPr/>
        </p:nvSpPr>
        <p:spPr>
          <a:xfrm>
            <a:off x="4655248" y="2044184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8F439-89FF-33D0-43EC-9B07AEF893BA}"/>
              </a:ext>
            </a:extLst>
          </p:cNvPr>
          <p:cNvSpPr txBox="1"/>
          <p:nvPr/>
        </p:nvSpPr>
        <p:spPr>
          <a:xfrm>
            <a:off x="7678736" y="2044184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consolata SemiBold" pitchFamily="1" charset="0"/>
                <a:ea typeface="Inconsolata SemiBold" pitchFamily="1" charset="0"/>
              </a:rPr>
              <a:t>n = 30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FFE18-80B3-3570-59BE-716C248B0F05}"/>
              </a:ext>
            </a:extLst>
          </p:cNvPr>
          <p:cNvSpPr txBox="1"/>
          <p:nvPr/>
        </p:nvSpPr>
        <p:spPr>
          <a:xfrm>
            <a:off x="982813" y="5153025"/>
            <a:ext cx="480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Inconsolata SemiBold" pitchFamily="1" charset="0"/>
                <a:ea typeface="Inconsolata SemiBold" pitchFamily="1" charset="0"/>
              </a:rPr>
              <a:t>Note: Random forest results very similar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722E68-0063-98CB-09EF-82B73759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13" y="2432565"/>
            <a:ext cx="3097367" cy="22156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A69B71-B064-F44F-8DB6-65DDDED7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2432565"/>
            <a:ext cx="3140774" cy="2246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23CDD5-D705-D4BA-0942-BB1CB6DC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34" y="2432565"/>
            <a:ext cx="3140773" cy="22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1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609600"/>
            <a:ext cx="12096206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ML :: </a:t>
            </a:r>
            <a:r>
              <a:rPr lang="en-US" sz="4800" dirty="0">
                <a:solidFill>
                  <a:schemeClr val="accent1"/>
                </a:solidFill>
              </a:rPr>
              <a:t>Results with “Predictable” 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again, does not perform well at all.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D7A7-D86C-411D-DD20-1E97D673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6377D-F9C0-EE63-1C7A-090800BC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AA49-19B6-1C6D-3B45-36796B00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00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Simple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tried a neural network approach</a:t>
            </a:r>
          </a:p>
          <a:p>
            <a:r>
              <a:rPr lang="en-US" dirty="0"/>
              <a:t>Results were even worse!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3A7C7-6281-7F1A-54F6-55B79533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15787-8903-9356-60B2-ACAEFCBE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43B68-A729-F57C-DDF0-C5838791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:: </a:t>
            </a:r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TCR data and service requests are insufficiently correlated for this kind of modelling to be useful.</a:t>
            </a:r>
          </a:p>
          <a:p>
            <a:r>
              <a:rPr lang="en-US" dirty="0"/>
              <a:t>Perhaps other factors at play, such as humidity, room temperature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D7A7-D86C-411D-DD20-1E97D673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6377D-F9C0-EE63-1C7A-090800BC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AA49-19B6-1C6D-3B45-36796B00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69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A083-5734-38C9-6B58-AF827533C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976" y="1769540"/>
            <a:ext cx="10746377" cy="1828801"/>
          </a:xfrm>
        </p:spPr>
        <p:txBody>
          <a:bodyPr/>
          <a:lstStyle/>
          <a:p>
            <a:r>
              <a:rPr lang="en-US" dirty="0"/>
              <a:t>(P)reventative (M)aintenance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6A387-52B3-EBCE-E668-FBD3C0574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the data at all useful?</a:t>
            </a:r>
          </a:p>
        </p:txBody>
      </p:sp>
    </p:spTree>
    <p:extLst>
      <p:ext uri="{BB962C8B-B14F-4D97-AF65-F5344CB8AC3E}">
        <p14:creationId xmlns:p14="http://schemas.microsoft.com/office/powerpoint/2010/main" val="2774290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62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PM :: </a:t>
            </a:r>
            <a:r>
              <a:rPr lang="en-US" dirty="0">
                <a:solidFill>
                  <a:schemeClr val="accent1"/>
                </a:solidFill>
              </a:rPr>
              <a:t>Percent Days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9370-DACD-7CA2-4549-1785FB37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0BF-9DE6-F979-B4E1-C7BA54BF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D048-F5EC-3476-9F64-527B7B8E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A2F60-4300-791A-42E3-0E6F4033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34" y="1400175"/>
            <a:ext cx="8019532" cy="42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F072-1F8D-1213-2E1D-B21859B14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95321-138B-E041-D9B4-8B857B50E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TCR data with customer call data</a:t>
            </a:r>
          </a:p>
        </p:txBody>
      </p:sp>
    </p:spTree>
    <p:extLst>
      <p:ext uri="{BB962C8B-B14F-4D97-AF65-F5344CB8AC3E}">
        <p14:creationId xmlns:p14="http://schemas.microsoft.com/office/powerpoint/2010/main" val="2205174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62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PM :: </a:t>
            </a:r>
            <a:r>
              <a:rPr lang="en-US" dirty="0">
                <a:solidFill>
                  <a:schemeClr val="accent1"/>
                </a:solidFill>
              </a:rPr>
              <a:t>Percent Days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9370-DACD-7CA2-4549-1785FB37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10BF-9DE6-F979-B4E1-C7BA54BF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D048-F5EC-3476-9F64-527B7B8E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3B8D2-0D56-8F21-6109-97F766A1A1F7}"/>
              </a:ext>
            </a:extLst>
          </p:cNvPr>
          <p:cNvSpPr txBox="1"/>
          <p:nvPr/>
        </p:nvSpPr>
        <p:spPr>
          <a:xfrm>
            <a:off x="913795" y="1333500"/>
            <a:ext cx="103537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We can work out the percentage of days for which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a service request occurs in the next n days.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endParaRPr lang="en-US" sz="2400" dirty="0">
              <a:latin typeface="Inconsolata SemiBold" pitchFamily="1" charset="0"/>
              <a:ea typeface="Inconsolata SemiBold" pitchFamily="1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Knowing this is actually very useful information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because it allows us to distribute the preventative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maintenances in a more intelligent way.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endParaRPr lang="en-US" sz="2400" dirty="0">
              <a:latin typeface="Inconsolata SemiBold" pitchFamily="1" charset="0"/>
              <a:ea typeface="Inconsolata SemiBold" pitchFamily="1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Inconsolata SemiBold" pitchFamily="1" charset="0"/>
                <a:ea typeface="Inconsolata SemiBold" pitchFamily="1" charset="0"/>
              </a:rPr>
              <a:t>I.e</a:t>
            </a: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 Only send out a service every n days, 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such that the percentage of days for which 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a service request occurs in the next n days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is high enough for the preventative maintenance</a:t>
            </a:r>
            <a:br>
              <a:rPr lang="en-US" sz="2400" dirty="0">
                <a:latin typeface="Inconsolata SemiBold" pitchFamily="1" charset="0"/>
                <a:ea typeface="Inconsolata SemiBold" pitchFamily="1" charset="0"/>
              </a:rPr>
            </a:br>
            <a:r>
              <a:rPr lang="en-US" sz="2400" dirty="0">
                <a:latin typeface="Inconsolata SemiBold" pitchFamily="1" charset="0"/>
                <a:ea typeface="Inconsolata SemiBold" pitchFamily="1" charset="0"/>
              </a:rPr>
              <a:t>to be “worth it”.</a:t>
            </a:r>
          </a:p>
        </p:txBody>
      </p:sp>
    </p:spTree>
    <p:extLst>
      <p:ext uri="{BB962C8B-B14F-4D97-AF65-F5344CB8AC3E}">
        <p14:creationId xmlns:p14="http://schemas.microsoft.com/office/powerpoint/2010/main" val="803938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0774-71B5-12DE-CD5C-2C0A5CA66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E38EE-FB0C-D5A5-4444-9D8889492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So, what have we learned?</a:t>
            </a:r>
          </a:p>
        </p:txBody>
      </p:sp>
    </p:spTree>
    <p:extLst>
      <p:ext uri="{BB962C8B-B14F-4D97-AF65-F5344CB8AC3E}">
        <p14:creationId xmlns:p14="http://schemas.microsoft.com/office/powerpoint/2010/main" val="3661737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:: </a:t>
            </a:r>
            <a:r>
              <a:rPr lang="en-US" dirty="0">
                <a:solidFill>
                  <a:schemeClr val="accent1"/>
                </a:solidFill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More usage does not necessarily mean increased chance of a service.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TCR Data not sufficiently correlated to be useful for prediction.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Percentage of days for which a service occurs in the next n days could be useful.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CB43-44C5-C245-F227-A52795B2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22B1-CB34-70CB-9F11-F02E709F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3C74-327E-CEBE-206D-39EA2176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69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8CBF-B2C1-54D9-FEE5-BD1DAA4D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:: </a:t>
            </a:r>
            <a:r>
              <a:rPr lang="en-US" dirty="0">
                <a:solidFill>
                  <a:schemeClr val="accent1"/>
                </a:solidFill>
              </a:rPr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4DCF-3185-0A1C-E147-A82D8B8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More data needed, for example humidity or temperature could be additionally monitored.</a:t>
            </a:r>
          </a:p>
          <a:p>
            <a:r>
              <a:rPr lang="en-US" sz="2800" dirty="0"/>
              <a:t> Combined datasets could be useful... more work on them could be possible.</a:t>
            </a:r>
          </a:p>
          <a:p>
            <a:r>
              <a:rPr lang="en-US" sz="2800" dirty="0"/>
              <a:t> Use PM percent days data to inform decision on when PMs should be sent out.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3B3CF-B78D-BDBA-C337-A78D0AC4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1E9AF-40BA-66ED-8B98-D36863D8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GLORY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813C-EBB1-796F-993C-535373EB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1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1F48-E683-F813-B0C6-90C39C92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:: </a:t>
            </a:r>
            <a:r>
              <a:rPr lang="en-US" dirty="0">
                <a:solidFill>
                  <a:schemeClr val="accent1"/>
                </a:solidFill>
              </a:rPr>
              <a:t>TCR Data (from Bridge)</a:t>
            </a:r>
          </a:p>
        </p:txBody>
      </p:sp>
      <p:pic>
        <p:nvPicPr>
          <p:cNvPr id="8" name="Content Placeholder 7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5B01E88-2E29-4580-6FC1-F04D393A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534" y="1866900"/>
            <a:ext cx="6907563" cy="3714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70484-C50A-9926-4708-CD155CAA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33A6-F05D-05A4-2235-890B09C8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6076B-4242-2C8B-3F30-E93D45FC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1F48-E683-F813-B0C6-90C39C92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:: </a:t>
            </a:r>
            <a:r>
              <a:rPr lang="en-US" dirty="0">
                <a:solidFill>
                  <a:schemeClr val="accent1"/>
                </a:solidFill>
              </a:rPr>
              <a:t>Key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70484-C50A-9926-4708-CD155CAA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33A6-F05D-05A4-2235-890B09C8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6076B-4242-2C8B-3F30-E93D45FC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ED3EA-4B8D-4C69-B41E-513D1973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420205" cy="3714749"/>
          </a:xfrm>
        </p:spPr>
        <p:txBody>
          <a:bodyPr>
            <a:normAutofit/>
          </a:bodyPr>
          <a:lstStyle/>
          <a:p>
            <a:pPr>
              <a:tabLst>
                <a:tab pos="177800" algn="l"/>
              </a:tabLst>
            </a:pPr>
            <a:r>
              <a:rPr lang="en-US" sz="2100" dirty="0" err="1"/>
              <a:t>AutoPurgeCount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AllRejectCount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DeviceAccessErrors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CALC_TotalPaidIn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CALC_TotalPaidOut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CALC_TotalSafeMoved</a:t>
            </a:r>
            <a:endParaRPr lang="en-US" sz="2100" dirty="0"/>
          </a:p>
          <a:p>
            <a:pPr>
              <a:tabLst>
                <a:tab pos="177800" algn="l"/>
              </a:tabLst>
            </a:pPr>
            <a:r>
              <a:rPr lang="en-US" sz="2100" dirty="0" err="1"/>
              <a:t>CALC_TotalMovements</a:t>
            </a:r>
            <a:endParaRPr lang="en-US" sz="21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B705EAC-A02E-D7A4-F356-A05BE5C677F1}"/>
              </a:ext>
            </a:extLst>
          </p:cNvPr>
          <p:cNvSpPr txBox="1">
            <a:spLocks/>
          </p:cNvSpPr>
          <p:nvPr/>
        </p:nvSpPr>
        <p:spPr>
          <a:xfrm>
            <a:off x="5066695" y="2019300"/>
            <a:ext cx="500440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Inconsolata SemiBold" panose="020B0604020202020204" pitchFamily="2" charset="0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CALC_NotesMovedPerAutopurge</a:t>
            </a:r>
            <a:endParaRPr lang="en-US" dirty="0"/>
          </a:p>
          <a:p>
            <a:r>
              <a:rPr lang="en-US" dirty="0" err="1"/>
              <a:t>CALC_ErrorFreeMovementPercent</a:t>
            </a:r>
            <a:endParaRPr lang="en-US" dirty="0"/>
          </a:p>
          <a:p>
            <a:r>
              <a:rPr lang="en-US" dirty="0" err="1"/>
              <a:t>CALC_AcceptancePercent</a:t>
            </a:r>
            <a:endParaRPr lang="en-US" dirty="0"/>
          </a:p>
          <a:p>
            <a:r>
              <a:rPr lang="en-US" dirty="0" err="1"/>
              <a:t>CALC_CALC_SkewPercent</a:t>
            </a:r>
            <a:endParaRPr lang="en-US" dirty="0"/>
          </a:p>
          <a:p>
            <a:r>
              <a:rPr lang="en-US" dirty="0" err="1"/>
              <a:t>CALC_OverfillPercent</a:t>
            </a:r>
            <a:endParaRPr lang="en-US" dirty="0"/>
          </a:p>
          <a:p>
            <a:r>
              <a:rPr lang="en-US" dirty="0" err="1"/>
              <a:t>CALC_TotalRegressions</a:t>
            </a:r>
            <a:endParaRPr lang="en-US" dirty="0"/>
          </a:p>
          <a:p>
            <a:r>
              <a:rPr lang="en-US" dirty="0" err="1"/>
              <a:t>CALC_TotalInterruptions</a:t>
            </a:r>
            <a:endParaRPr lang="en-US" dirty="0"/>
          </a:p>
          <a:p>
            <a:r>
              <a:rPr lang="en-US" dirty="0" err="1"/>
              <a:t>FirstRegressions</a:t>
            </a:r>
            <a:r>
              <a:rPr lang="en-US" dirty="0"/>
              <a:t> (First errors to occur)</a:t>
            </a:r>
          </a:p>
        </p:txBody>
      </p:sp>
    </p:spTree>
    <p:extLst>
      <p:ext uri="{BB962C8B-B14F-4D97-AF65-F5344CB8AC3E}">
        <p14:creationId xmlns:p14="http://schemas.microsoft.com/office/powerpoint/2010/main" val="309490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1F48-E683-F813-B0C6-90C39C92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:: </a:t>
            </a:r>
            <a:r>
              <a:rPr lang="en-US" dirty="0">
                <a:solidFill>
                  <a:schemeClr val="accent1"/>
                </a:solidFill>
              </a:rPr>
              <a:t>Call Data (from Echo)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5AC0-4A8B-CEC8-A8C3-5C4E008B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D3746-50DE-F6C8-84C0-AA5EA8A9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1F0D2-2546-5EB4-6DB6-7D10E23B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3BF00-6D49-8DF6-755D-D58B8E56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1797786"/>
            <a:ext cx="4024311" cy="40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1F48-E683-F813-B0C6-90C39C92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:: </a:t>
            </a:r>
            <a:r>
              <a:rPr lang="en-US" dirty="0">
                <a:solidFill>
                  <a:schemeClr val="accent1"/>
                </a:solidFill>
              </a:rPr>
              <a:t>Combined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FA3C-064F-DDE5-84D5-7FF98CEAB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001105" cy="3714749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service_requested</a:t>
            </a:r>
            <a:endParaRPr lang="en-US" dirty="0"/>
          </a:p>
          <a:p>
            <a:r>
              <a:rPr lang="en-US" dirty="0"/>
              <a:t>Add missing days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FC40-EE51-CED7-72AD-A7489CA2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23/06/2022-23/08/2022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20CB-BD40-2743-AB0C-ECCCCF7B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GLORY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32382-F811-8F0F-72F3-F7BB1728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</a:t>
            </a:r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7590B1-B7E5-7E43-638C-B9AD9FE0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2076450"/>
            <a:ext cx="6324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5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295E3A58E7142A4F41EA4B316B1D0" ma:contentTypeVersion="7" ma:contentTypeDescription="Create a new document." ma:contentTypeScope="" ma:versionID="72be8d6357e6b22849b1ef23905935a9">
  <xsd:schema xmlns:xsd="http://www.w3.org/2001/XMLSchema" xmlns:xs="http://www.w3.org/2001/XMLSchema" xmlns:p="http://schemas.microsoft.com/office/2006/metadata/properties" xmlns:ns3="1a1e4971-a16b-474d-9a21-8540f2a970bf" targetNamespace="http://schemas.microsoft.com/office/2006/metadata/properties" ma:root="true" ma:fieldsID="896f4917b7158b1a925e2f6d8d5f6139" ns3:_="">
    <xsd:import namespace="1a1e4971-a16b-474d-9a21-8540f2a970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e4971-a16b-474d-9a21-8540f2a970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a1e4971-a16b-474d-9a21-8540f2a970b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2FE4CA-C53C-4229-BBA0-00DA196AA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1e4971-a16b-474d-9a21-8540f2a970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1271</Words>
  <Application>Microsoft Office PowerPoint</Application>
  <PresentationFormat>Widescreen</PresentationFormat>
  <Paragraphs>216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 Nova</vt:lpstr>
      <vt:lpstr>Calibri</vt:lpstr>
      <vt:lpstr>Courier New</vt:lpstr>
      <vt:lpstr>Inconsolata Bold</vt:lpstr>
      <vt:lpstr>Inconsolata Condensed SemiBold</vt:lpstr>
      <vt:lpstr>Inconsolata SemiBold</vt:lpstr>
      <vt:lpstr>Wingdings 2</vt:lpstr>
      <vt:lpstr>SlateVTI</vt:lpstr>
      <vt:lpstr>TCR Data Exploration</vt:lpstr>
      <vt:lpstr>Introduction :: About Me</vt:lpstr>
      <vt:lpstr>Introduction :: Project Goals</vt:lpstr>
      <vt:lpstr>Introduction :: Steps Taken</vt:lpstr>
      <vt:lpstr>The Data</vt:lpstr>
      <vt:lpstr>The Data :: TCR Data (from Bridge)</vt:lpstr>
      <vt:lpstr>The Data :: Key Features</vt:lpstr>
      <vt:lpstr>The Data :: Call Data (from Echo)</vt:lpstr>
      <vt:lpstr>The Data :: Combined Data</vt:lpstr>
      <vt:lpstr>Visualisations</vt:lpstr>
      <vt:lpstr>Visualisations :: All features</vt:lpstr>
      <vt:lpstr>PowerPoint Presentation</vt:lpstr>
      <vt:lpstr>PowerPoint Presentation</vt:lpstr>
      <vt:lpstr>PowerPoint Presentation</vt:lpstr>
      <vt:lpstr>PowerPoint Presentation</vt:lpstr>
      <vt:lpstr>Visualisations :: Conclusion</vt:lpstr>
      <vt:lpstr>Visualisations :: Requests Vs. Totals</vt:lpstr>
      <vt:lpstr>PowerPoint Presentation</vt:lpstr>
      <vt:lpstr>PowerPoint Presentation</vt:lpstr>
      <vt:lpstr>Visualisations :: Conclusion</vt:lpstr>
      <vt:lpstr>Visualisations :: Sum Between Services</vt:lpstr>
      <vt:lpstr>PowerPoint Presentation</vt:lpstr>
      <vt:lpstr>PowerPoint Presentation</vt:lpstr>
      <vt:lpstr>PowerPoint Presentation</vt:lpstr>
      <vt:lpstr>PowerPoint Presentation</vt:lpstr>
      <vt:lpstr>Visualisations :: Conclusion</vt:lpstr>
      <vt:lpstr>Visualizations :: Moving Averages</vt:lpstr>
      <vt:lpstr>PowerPoint Presentation</vt:lpstr>
      <vt:lpstr>Visualisations :: Conclusion</vt:lpstr>
      <vt:lpstr>(M)oving (A)verages</vt:lpstr>
      <vt:lpstr>MA :: Basic Idea</vt:lpstr>
      <vt:lpstr>PowerPoint Presentation</vt:lpstr>
      <vt:lpstr>MA :: Results</vt:lpstr>
      <vt:lpstr>(M)achine (L)earning</vt:lpstr>
      <vt:lpstr>ML :: Supervised Learning</vt:lpstr>
      <vt:lpstr>ML :: Decision Trees</vt:lpstr>
      <vt:lpstr>ML :: XGBoost Results</vt:lpstr>
      <vt:lpstr>ML :: XGBoost Results</vt:lpstr>
      <vt:lpstr>ML :: FirstRegressions</vt:lpstr>
      <vt:lpstr>ML :: Results with FirstRegressions</vt:lpstr>
      <vt:lpstr>ML :: Results with FirstRegressions</vt:lpstr>
      <vt:lpstr>ML :: “Predictable” Services</vt:lpstr>
      <vt:lpstr>ML :: “Predictable” Services</vt:lpstr>
      <vt:lpstr>ML :: Results with “Predictable” Services</vt:lpstr>
      <vt:lpstr>ML :: Results with “Predictable” Services</vt:lpstr>
      <vt:lpstr>ML :: Simple Neural Network</vt:lpstr>
      <vt:lpstr>ML :: Conclusion</vt:lpstr>
      <vt:lpstr>(P)reventative (M)aintenance</vt:lpstr>
      <vt:lpstr>PM :: Percent Days</vt:lpstr>
      <vt:lpstr>PM :: Percent Days</vt:lpstr>
      <vt:lpstr>Conclusion</vt:lpstr>
      <vt:lpstr>Conclusion :: Key Takeaways</vt:lpstr>
      <vt:lpstr>Conclusion :: Going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TCR Data Exploration</dc:title>
  <dc:creator>Lee, Isaac (Basingstoke)</dc:creator>
  <cp:lastModifiedBy>Lee, Isaac (Basingstoke)</cp:lastModifiedBy>
  <cp:revision>4</cp:revision>
  <dcterms:created xsi:type="dcterms:W3CDTF">2022-08-18T14:28:47Z</dcterms:created>
  <dcterms:modified xsi:type="dcterms:W3CDTF">2022-09-01T13:49:36Z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0x010100431295E3A58E7142A4F41EA4B316B1D0</vt:lpwstr>
  </property>
</Properties>
</file>